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9"/>
  </p:notesMasterIdLst>
  <p:sldIdLst>
    <p:sldId id="256" r:id="rId3"/>
    <p:sldId id="257" r:id="rId4"/>
    <p:sldId id="258" r:id="rId5"/>
    <p:sldId id="259" r:id="rId6"/>
    <p:sldId id="260" r:id="rId7"/>
    <p:sldId id="261" r:id="rId8"/>
  </p:sldIdLst>
  <p:sldSz cx="9144000" cy="5143500" type="screen16x9"/>
  <p:notesSz cx="6858000" cy="9144000"/>
  <p:embeddedFontLst>
    <p:embeddedFont>
      <p:font typeface="Montserrat" panose="00000500000000000000" pitchFamily="2" charset="0"/>
      <p:regular r:id="rId10"/>
      <p:bold r:id="rId11"/>
      <p:italic r:id="rId12"/>
      <p:boldItalic r:id="rId13"/>
    </p:embeddedFont>
    <p:embeddedFont>
      <p:font typeface="Nunito Sans" pitchFamily="2" charset="0"/>
      <p:regular r:id="rId14"/>
      <p:bold r:id="rId15"/>
      <p:italic r:id="rId16"/>
      <p:boldItalic r:id="rId17"/>
    </p:embeddedFont>
    <p:embeddedFont>
      <p:font typeface="Nunito Sans Black" pitchFamily="2" charset="0"/>
      <p:bold r:id="rId18"/>
      <p:boldItalic r:id="rId19"/>
    </p:embeddedFont>
    <p:embeddedFont>
      <p:font typeface="Roboto Black" panose="02000000000000000000" pitchFamily="2" charset="0"/>
      <p:bold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4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2a9bb486b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292a9bb486b_1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2a9bb486b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292a9bb486b_1_2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92a9bb486b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292a9bb486b_1_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92a9bb486b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92a9bb486b_1_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92a9bb486b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292a9bb486b_1_1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6b370fd0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6b370fd0a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3"/>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13"/>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97" name="Google Shape;97;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9" name="Google Shape;99;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2" name="Google Shape;102;p14"/>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03" name="Google Shape;103;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15"/>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109" name="Google Shape;109;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0" name="Google Shape;110;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4" name="Google Shape;114;p16"/>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5" name="Google Shape;115;p16"/>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116" name="Google Shape;116;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7"/>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17"/>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22" name="Google Shape;122;p17"/>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23" name="Google Shape;123;p17"/>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124" name="Google Shape;124;p17"/>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125" name="Google Shape;12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6" name="Google Shape;12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7" name="Google Shape;12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0" name="Google Shape;130;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1" name="Google Shape;131;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2" name="Google Shape;132;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35" name="Google Shape;135;p19"/>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36" name="Google Shape;136;p19"/>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37" name="Google Shape;137;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8" name="Google Shape;138;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39" name="Google Shape;139;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2" name="Google Shape;142;p20"/>
          <p:cNvSpPr>
            <a:spLocks noGrp="1"/>
          </p:cNvSpPr>
          <p:nvPr>
            <p:ph type="pic" idx="2"/>
          </p:nvPr>
        </p:nvSpPr>
        <p:spPr>
          <a:xfrm>
            <a:off x="896144" y="306388"/>
            <a:ext cx="2743200" cy="2057400"/>
          </a:xfrm>
          <a:prstGeom prst="rect">
            <a:avLst/>
          </a:prstGeom>
          <a:noFill/>
          <a:ln>
            <a:noFill/>
          </a:ln>
        </p:spPr>
      </p:sp>
      <p:sp>
        <p:nvSpPr>
          <p:cNvPr id="143" name="Google Shape;143;p20"/>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44" name="Google Shape;144;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5" name="Google Shape;145;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46" name="Google Shape;146;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49" name="Google Shape;149;p21"/>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50" name="Google Shape;150;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1" name="Google Shape;151;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2" name="Google Shape;152;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 name="Google Shape;16;p3"/>
          <p:cNvGrpSpPr/>
          <p:nvPr/>
        </p:nvGrpSpPr>
        <p:grpSpPr>
          <a:xfrm>
            <a:off x="469116" y="3487857"/>
            <a:ext cx="8264874" cy="1655616"/>
            <a:chOff x="0" y="-123825"/>
            <a:chExt cx="4353600" cy="872111"/>
          </a:xfrm>
        </p:grpSpPr>
        <p:sp>
          <p:nvSpPr>
            <p:cNvPr id="17" name="Google Shape;17;p3"/>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18" name="Google Shape;18;p3"/>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9" name="Google Shape;19;p3"/>
          <p:cNvGrpSpPr/>
          <p:nvPr/>
        </p:nvGrpSpPr>
        <p:grpSpPr>
          <a:xfrm>
            <a:off x="567416" y="1"/>
            <a:ext cx="8264883" cy="1420546"/>
            <a:chOff x="0" y="0"/>
            <a:chExt cx="4353605" cy="748286"/>
          </a:xfrm>
        </p:grpSpPr>
        <p:sp>
          <p:nvSpPr>
            <p:cNvPr id="20" name="Google Shape;20;p3"/>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21" name="Google Shape;21;p3"/>
            <p:cNvSpPr txBox="1"/>
            <p:nvPr/>
          </p:nvSpPr>
          <p:spPr>
            <a:xfrm>
              <a:off x="5" y="65"/>
              <a:ext cx="4353600" cy="7482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55" name="Google Shape;155;p22"/>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56" name="Google Shape;156;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7" name="Google Shape;157;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58" name="Google Shape;158;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6" name="Google Shape;26;p4"/>
          <p:cNvGrpSpPr/>
          <p:nvPr/>
        </p:nvGrpSpPr>
        <p:grpSpPr>
          <a:xfrm>
            <a:off x="7323775" y="371838"/>
            <a:ext cx="1410131" cy="4771668"/>
            <a:chOff x="0" y="-123825"/>
            <a:chExt cx="4353600" cy="872111"/>
          </a:xfrm>
        </p:grpSpPr>
        <p:sp>
          <p:nvSpPr>
            <p:cNvPr id="27" name="Google Shape;27;p4"/>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28" name="Google Shape;28;p4"/>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4" name="Google Shape;34;p5"/>
          <p:cNvGrpSpPr/>
          <p:nvPr/>
        </p:nvGrpSpPr>
        <p:grpSpPr>
          <a:xfrm>
            <a:off x="7432334" y="4092124"/>
            <a:ext cx="1410131" cy="1051417"/>
            <a:chOff x="0" y="-123825"/>
            <a:chExt cx="4353600" cy="872111"/>
          </a:xfrm>
        </p:grpSpPr>
        <p:sp>
          <p:nvSpPr>
            <p:cNvPr id="35" name="Google Shape;35;p5"/>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36" name="Google Shape;36;p5"/>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7" name="Google Shape;37;p5"/>
          <p:cNvGrpSpPr/>
          <p:nvPr/>
        </p:nvGrpSpPr>
        <p:grpSpPr>
          <a:xfrm>
            <a:off x="5649634" y="4092124"/>
            <a:ext cx="1410131" cy="1051417"/>
            <a:chOff x="0" y="-123825"/>
            <a:chExt cx="4353600" cy="872111"/>
          </a:xfrm>
        </p:grpSpPr>
        <p:sp>
          <p:nvSpPr>
            <p:cNvPr id="38" name="Google Shape;38;p5"/>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39" name="Google Shape;39;p5"/>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0" name="Google Shape;40;p5"/>
          <p:cNvGrpSpPr/>
          <p:nvPr/>
        </p:nvGrpSpPr>
        <p:grpSpPr>
          <a:xfrm>
            <a:off x="3866934" y="4092124"/>
            <a:ext cx="1410131" cy="1051417"/>
            <a:chOff x="0" y="-123825"/>
            <a:chExt cx="4353600" cy="872111"/>
          </a:xfrm>
        </p:grpSpPr>
        <p:sp>
          <p:nvSpPr>
            <p:cNvPr id="41" name="Google Shape;41;p5"/>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42" name="Google Shape;42;p5"/>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 name="Google Shape;43;p5"/>
          <p:cNvGrpSpPr/>
          <p:nvPr/>
        </p:nvGrpSpPr>
        <p:grpSpPr>
          <a:xfrm>
            <a:off x="2084234" y="4092124"/>
            <a:ext cx="1410131" cy="1051417"/>
            <a:chOff x="0" y="-123825"/>
            <a:chExt cx="4353600" cy="872111"/>
          </a:xfrm>
        </p:grpSpPr>
        <p:sp>
          <p:nvSpPr>
            <p:cNvPr id="44" name="Google Shape;44;p5"/>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45" name="Google Shape;45;p5"/>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6" name="Google Shape;46;p5"/>
          <p:cNvGrpSpPr/>
          <p:nvPr/>
        </p:nvGrpSpPr>
        <p:grpSpPr>
          <a:xfrm>
            <a:off x="301534" y="4092124"/>
            <a:ext cx="1410131" cy="1051417"/>
            <a:chOff x="0" y="-123825"/>
            <a:chExt cx="4353600" cy="872111"/>
          </a:xfrm>
        </p:grpSpPr>
        <p:sp>
          <p:nvSpPr>
            <p:cNvPr id="47" name="Google Shape;47;p5"/>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48" name="Google Shape;48;p5"/>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2" name="Google Shape;52;p6"/>
          <p:cNvGrpSpPr/>
          <p:nvPr/>
        </p:nvGrpSpPr>
        <p:grpSpPr>
          <a:xfrm>
            <a:off x="469116" y="3487857"/>
            <a:ext cx="8264874" cy="1655616"/>
            <a:chOff x="0" y="-123825"/>
            <a:chExt cx="4353600" cy="872111"/>
          </a:xfrm>
        </p:grpSpPr>
        <p:sp>
          <p:nvSpPr>
            <p:cNvPr id="53" name="Google Shape;53;p6"/>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54" name="Google Shape;54;p6"/>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8" name="Google Shape;58;p7"/>
          <p:cNvGrpSpPr/>
          <p:nvPr/>
        </p:nvGrpSpPr>
        <p:grpSpPr>
          <a:xfrm>
            <a:off x="7678067" y="2961530"/>
            <a:ext cx="1465857" cy="1655616"/>
            <a:chOff x="0" y="-123825"/>
            <a:chExt cx="4353600" cy="872111"/>
          </a:xfrm>
        </p:grpSpPr>
        <p:sp>
          <p:nvSpPr>
            <p:cNvPr id="59" name="Google Shape;59;p7"/>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60" name="Google Shape;60;p7"/>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1" name="Google Shape;61;p7"/>
          <p:cNvGrpSpPr/>
          <p:nvPr/>
        </p:nvGrpSpPr>
        <p:grpSpPr>
          <a:xfrm>
            <a:off x="7678067" y="526355"/>
            <a:ext cx="1465857" cy="1655616"/>
            <a:chOff x="0" y="-123825"/>
            <a:chExt cx="4353600" cy="872111"/>
          </a:xfrm>
        </p:grpSpPr>
        <p:sp>
          <p:nvSpPr>
            <p:cNvPr id="62" name="Google Shape;62;p7"/>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63" name="Google Shape;63;p7"/>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7" name="Google Shape;67;p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9" name="Google Shape;6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0" name="Google Shape;70;p8"/>
          <p:cNvGrpSpPr/>
          <p:nvPr/>
        </p:nvGrpSpPr>
        <p:grpSpPr>
          <a:xfrm>
            <a:off x="3866934" y="4092124"/>
            <a:ext cx="1410131" cy="1051417"/>
            <a:chOff x="0" y="-123825"/>
            <a:chExt cx="4353600" cy="872111"/>
          </a:xfrm>
        </p:grpSpPr>
        <p:sp>
          <p:nvSpPr>
            <p:cNvPr id="71" name="Google Shape;71;p8"/>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E5E2DD"/>
            </a:solidFill>
            <a:ln>
              <a:noFill/>
            </a:ln>
          </p:spPr>
        </p:sp>
        <p:sp>
          <p:nvSpPr>
            <p:cNvPr id="72" name="Google Shape;72;p8"/>
            <p:cNvSpPr txBox="1"/>
            <p:nvPr/>
          </p:nvSpPr>
          <p:spPr>
            <a:xfrm>
              <a:off x="0" y="-123825"/>
              <a:ext cx="4353600" cy="872100"/>
            </a:xfrm>
            <a:prstGeom prst="rect">
              <a:avLst/>
            </a:prstGeom>
            <a:solidFill>
              <a:srgbClr val="E5E2DD"/>
            </a:solid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3" name="Google Shape;73;p8"/>
          <p:cNvGrpSpPr/>
          <p:nvPr/>
        </p:nvGrpSpPr>
        <p:grpSpPr>
          <a:xfrm>
            <a:off x="2084234" y="4092124"/>
            <a:ext cx="1410131" cy="1051417"/>
            <a:chOff x="0" y="-123825"/>
            <a:chExt cx="4353600" cy="872111"/>
          </a:xfrm>
        </p:grpSpPr>
        <p:sp>
          <p:nvSpPr>
            <p:cNvPr id="74" name="Google Shape;74;p8"/>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75" name="Google Shape;75;p8"/>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8" name="Google Shape;7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9" name="Google Shape;79;p9"/>
          <p:cNvGrpSpPr/>
          <p:nvPr/>
        </p:nvGrpSpPr>
        <p:grpSpPr>
          <a:xfrm>
            <a:off x="-50" y="-68900"/>
            <a:ext cx="9143866" cy="3411524"/>
            <a:chOff x="0" y="-123825"/>
            <a:chExt cx="4353600" cy="872111"/>
          </a:xfrm>
        </p:grpSpPr>
        <p:sp>
          <p:nvSpPr>
            <p:cNvPr id="80" name="Google Shape;80;p9"/>
            <p:cNvSpPr/>
            <p:nvPr/>
          </p:nvSpPr>
          <p:spPr>
            <a:xfrm>
              <a:off x="0" y="0"/>
              <a:ext cx="4353471" cy="748286"/>
            </a:xfrm>
            <a:custGeom>
              <a:avLst/>
              <a:gdLst/>
              <a:ahLst/>
              <a:cxnLst/>
              <a:rect l="l" t="t" r="r" b="b"/>
              <a:pathLst>
                <a:path w="4353471" h="748286" extrusionOk="0">
                  <a:moveTo>
                    <a:pt x="0" y="0"/>
                  </a:moveTo>
                  <a:lnTo>
                    <a:pt x="4353471" y="0"/>
                  </a:lnTo>
                  <a:lnTo>
                    <a:pt x="4353471" y="748286"/>
                  </a:lnTo>
                  <a:lnTo>
                    <a:pt x="0" y="748286"/>
                  </a:lnTo>
                  <a:close/>
                </a:path>
              </a:pathLst>
            </a:custGeom>
            <a:solidFill>
              <a:srgbClr val="6792B0">
                <a:alpha val="74900"/>
              </a:srgbClr>
            </a:solidFill>
            <a:ln>
              <a:noFill/>
            </a:ln>
          </p:spPr>
        </p:sp>
        <p:sp>
          <p:nvSpPr>
            <p:cNvPr id="81" name="Google Shape;81;p9"/>
            <p:cNvSpPr txBox="1"/>
            <p:nvPr/>
          </p:nvSpPr>
          <p:spPr>
            <a:xfrm>
              <a:off x="0" y="-123825"/>
              <a:ext cx="4353600" cy="8721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Montserrat"/>
              <a:buChar char="●"/>
              <a:defRPr sz="1800" b="1">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2pPr>
            <a:lvl3pPr marL="1371600" lvl="2"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3pPr>
            <a:lvl4pPr marL="1828800" lvl="3"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4pPr>
            <a:lvl5pPr marL="2286000" lvl="4"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5pPr>
            <a:lvl6pPr marL="2743200" lvl="5"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6pPr>
            <a:lvl7pPr marL="3200400" lvl="6"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7pPr>
            <a:lvl8pPr marL="3657600" lvl="7"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8pPr>
            <a:lvl9pPr marL="4114800" lvl="8" indent="-317500">
              <a:lnSpc>
                <a:spcPct val="115000"/>
              </a:lnSpc>
              <a:spcBef>
                <a:spcPts val="0"/>
              </a:spcBef>
              <a:spcAft>
                <a:spcPts val="0"/>
              </a:spcAft>
              <a:buClr>
                <a:schemeClr val="dk2"/>
              </a:buClr>
              <a:buSzPts val="1400"/>
              <a:buFont typeface="Nunito Sans Light"/>
              <a:buChar char="■"/>
              <a:defRPr>
                <a:solidFill>
                  <a:schemeClr val="dk2"/>
                </a:solidFill>
                <a:latin typeface="Nunito Sans Light"/>
                <a:ea typeface="Nunito Sans Light"/>
                <a:cs typeface="Nunito Sans Light"/>
                <a:sym typeface="Nunito Sans Ligh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86" name="Google Shape;86;p11"/>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7" name="Google Shape;87;p1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8" name="Google Shape;88;p1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89" name="Google Shape;89;p1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0" y="0"/>
            <a:ext cx="9144003" cy="5143501"/>
          </a:xfrm>
          <a:prstGeom prst="rect">
            <a:avLst/>
          </a:prstGeom>
          <a:noFill/>
          <a:ln w="9525" cap="flat" cmpd="sng">
            <a:solidFill>
              <a:srgbClr val="A4BFD2"/>
            </a:solidFill>
            <a:prstDash val="solid"/>
            <a:round/>
            <a:headEnd type="none" w="sm" len="sm"/>
            <a:tailEnd type="none" w="sm" len="sm"/>
          </a:ln>
        </p:spPr>
      </p:pic>
      <p:sp>
        <p:nvSpPr>
          <p:cNvPr id="164" name="Google Shape;164;p23"/>
          <p:cNvSpPr/>
          <p:nvPr/>
        </p:nvSpPr>
        <p:spPr>
          <a:xfrm>
            <a:off x="400217" y="219132"/>
            <a:ext cx="373792" cy="373792"/>
          </a:xfrm>
          <a:custGeom>
            <a:avLst/>
            <a:gdLst/>
            <a:ahLst/>
            <a:cxnLst/>
            <a:rect l="l" t="t" r="r" b="b"/>
            <a:pathLst>
              <a:path w="747584" h="747584" extrusionOk="0">
                <a:moveTo>
                  <a:pt x="0" y="0"/>
                </a:moveTo>
                <a:lnTo>
                  <a:pt x="747584" y="0"/>
                </a:lnTo>
                <a:lnTo>
                  <a:pt x="747584" y="747584"/>
                </a:lnTo>
                <a:lnTo>
                  <a:pt x="0" y="747584"/>
                </a:lnTo>
                <a:lnTo>
                  <a:pt x="0" y="0"/>
                </a:lnTo>
                <a:close/>
              </a:path>
            </a:pathLst>
          </a:custGeom>
          <a:blipFill rotWithShape="1">
            <a:blip r:embed="rId4">
              <a:alphaModFix/>
            </a:blip>
            <a:stretch>
              <a:fillRect/>
            </a:stretch>
          </a:blipFill>
          <a:ln>
            <a:noFill/>
          </a:ln>
        </p:spPr>
      </p:sp>
      <p:sp>
        <p:nvSpPr>
          <p:cNvPr id="165" name="Google Shape;165;p23"/>
          <p:cNvSpPr txBox="1"/>
          <p:nvPr/>
        </p:nvSpPr>
        <p:spPr>
          <a:xfrm>
            <a:off x="4974859" y="198221"/>
            <a:ext cx="400217" cy="21077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1" i="0" u="none" strike="noStrike" cap="none">
                <a:solidFill>
                  <a:srgbClr val="000000"/>
                </a:solidFill>
                <a:latin typeface="Nunito Sans Black"/>
                <a:ea typeface="Nunito Sans Black"/>
                <a:cs typeface="Nunito Sans Black"/>
                <a:sym typeface="Nunito Sans Black"/>
              </a:rPr>
              <a:t>Home</a:t>
            </a:r>
            <a:endParaRPr sz="700"/>
          </a:p>
        </p:txBody>
      </p:sp>
      <p:sp>
        <p:nvSpPr>
          <p:cNvPr id="166" name="Google Shape;166;p23"/>
          <p:cNvSpPr txBox="1"/>
          <p:nvPr/>
        </p:nvSpPr>
        <p:spPr>
          <a:xfrm>
            <a:off x="5663431" y="198221"/>
            <a:ext cx="400217" cy="20780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About</a:t>
            </a:r>
            <a:endParaRPr sz="700"/>
          </a:p>
        </p:txBody>
      </p:sp>
      <p:sp>
        <p:nvSpPr>
          <p:cNvPr id="167" name="Google Shape;167;p23"/>
          <p:cNvSpPr txBox="1"/>
          <p:nvPr/>
        </p:nvSpPr>
        <p:spPr>
          <a:xfrm>
            <a:off x="6352004" y="198221"/>
            <a:ext cx="555937" cy="207842"/>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Services</a:t>
            </a:r>
            <a:endParaRPr sz="700"/>
          </a:p>
        </p:txBody>
      </p:sp>
      <p:sp>
        <p:nvSpPr>
          <p:cNvPr id="168" name="Google Shape;168;p23"/>
          <p:cNvSpPr txBox="1"/>
          <p:nvPr/>
        </p:nvSpPr>
        <p:spPr>
          <a:xfrm>
            <a:off x="7196296" y="198221"/>
            <a:ext cx="532768" cy="207842"/>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Portfolio</a:t>
            </a:r>
            <a:endParaRPr sz="700"/>
          </a:p>
        </p:txBody>
      </p:sp>
      <p:sp>
        <p:nvSpPr>
          <p:cNvPr id="169" name="Google Shape;169;p23"/>
          <p:cNvSpPr txBox="1"/>
          <p:nvPr/>
        </p:nvSpPr>
        <p:spPr>
          <a:xfrm>
            <a:off x="8017420" y="198221"/>
            <a:ext cx="463262" cy="20780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Contact</a:t>
            </a:r>
            <a:endParaRPr sz="700"/>
          </a:p>
        </p:txBody>
      </p:sp>
      <p:sp>
        <p:nvSpPr>
          <p:cNvPr id="170" name="Google Shape;170;p23"/>
          <p:cNvSpPr txBox="1"/>
          <p:nvPr/>
        </p:nvSpPr>
        <p:spPr>
          <a:xfrm>
            <a:off x="897751" y="255375"/>
            <a:ext cx="1501500" cy="2310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None/>
            </a:pPr>
            <a:r>
              <a:rPr lang="en" sz="1500" b="1">
                <a:latin typeface="Montserrat"/>
                <a:ea typeface="Montserrat"/>
                <a:cs typeface="Montserrat"/>
                <a:sym typeface="Montserrat"/>
              </a:rPr>
              <a:t>Dev’s Code</a:t>
            </a:r>
            <a:endParaRPr sz="700"/>
          </a:p>
        </p:txBody>
      </p:sp>
      <p:sp>
        <p:nvSpPr>
          <p:cNvPr id="171" name="Google Shape;171;p23"/>
          <p:cNvSpPr txBox="1"/>
          <p:nvPr/>
        </p:nvSpPr>
        <p:spPr>
          <a:xfrm>
            <a:off x="400217" y="1435739"/>
            <a:ext cx="4110000" cy="1446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4700" b="1">
                <a:latin typeface="Montserrat"/>
                <a:ea typeface="Montserrat"/>
                <a:cs typeface="Montserrat"/>
                <a:sym typeface="Montserrat"/>
              </a:rPr>
              <a:t>ANOMALY DETECTION</a:t>
            </a:r>
            <a:endParaRPr sz="700"/>
          </a:p>
        </p:txBody>
      </p:sp>
      <p:sp>
        <p:nvSpPr>
          <p:cNvPr id="172" name="Google Shape;172;p23"/>
          <p:cNvSpPr txBox="1"/>
          <p:nvPr/>
        </p:nvSpPr>
        <p:spPr>
          <a:xfrm>
            <a:off x="400235" y="2967781"/>
            <a:ext cx="3080400" cy="5079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None/>
            </a:pPr>
            <a:r>
              <a:rPr lang="en" sz="1500">
                <a:solidFill>
                  <a:srgbClr val="FFF2CC"/>
                </a:solidFill>
                <a:latin typeface="Roboto Black"/>
                <a:ea typeface="Roboto Black"/>
                <a:cs typeface="Roboto Black"/>
                <a:sym typeface="Roboto Black"/>
              </a:rPr>
              <a:t>ZERO SHOT IMAGE CLASSIFICATION</a:t>
            </a:r>
            <a:endParaRPr sz="700">
              <a:solidFill>
                <a:srgbClr val="FFF2CC"/>
              </a:solidFill>
              <a:latin typeface="Roboto Black"/>
              <a:ea typeface="Roboto Black"/>
              <a:cs typeface="Roboto Black"/>
              <a:sym typeface="Roboto Black"/>
            </a:endParaRPr>
          </a:p>
        </p:txBody>
      </p:sp>
      <p:pic>
        <p:nvPicPr>
          <p:cNvPr id="173" name="Google Shape;173;p23"/>
          <p:cNvPicPr preferRelativeResize="0"/>
          <p:nvPr/>
        </p:nvPicPr>
        <p:blipFill>
          <a:blip r:embed="rId5">
            <a:alphaModFix/>
          </a:blip>
          <a:stretch>
            <a:fillRect/>
          </a:stretch>
        </p:blipFill>
        <p:spPr>
          <a:xfrm>
            <a:off x="4347600" y="0"/>
            <a:ext cx="4796400" cy="5143500"/>
          </a:xfrm>
          <a:prstGeom prst="rect">
            <a:avLst/>
          </a:prstGeom>
          <a:noFill/>
          <a:ln w="9525" cap="flat" cmpd="sng">
            <a:solidFill>
              <a:srgbClr val="A4BFD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2DD"/>
        </a:solidFill>
        <a:effectLst/>
      </p:bgPr>
    </p:bg>
    <p:spTree>
      <p:nvGrpSpPr>
        <p:cNvPr id="1" name="Shape 177"/>
        <p:cNvGrpSpPr/>
        <p:nvPr/>
      </p:nvGrpSpPr>
      <p:grpSpPr>
        <a:xfrm>
          <a:off x="0" y="0"/>
          <a:ext cx="0" cy="0"/>
          <a:chOff x="0" y="0"/>
          <a:chExt cx="0" cy="0"/>
        </a:xfrm>
      </p:grpSpPr>
      <p:sp>
        <p:nvSpPr>
          <p:cNvPr id="178" name="Google Shape;178;p24"/>
          <p:cNvSpPr/>
          <p:nvPr/>
        </p:nvSpPr>
        <p:spPr>
          <a:xfrm>
            <a:off x="400217" y="219132"/>
            <a:ext cx="373792" cy="373792"/>
          </a:xfrm>
          <a:custGeom>
            <a:avLst/>
            <a:gdLst/>
            <a:ahLst/>
            <a:cxnLst/>
            <a:rect l="l" t="t" r="r" b="b"/>
            <a:pathLst>
              <a:path w="747584" h="747584" extrusionOk="0">
                <a:moveTo>
                  <a:pt x="0" y="0"/>
                </a:moveTo>
                <a:lnTo>
                  <a:pt x="747584" y="0"/>
                </a:lnTo>
                <a:lnTo>
                  <a:pt x="747584" y="747584"/>
                </a:lnTo>
                <a:lnTo>
                  <a:pt x="0" y="747584"/>
                </a:lnTo>
                <a:lnTo>
                  <a:pt x="0" y="0"/>
                </a:lnTo>
                <a:close/>
              </a:path>
            </a:pathLst>
          </a:custGeom>
          <a:blipFill rotWithShape="1">
            <a:blip r:embed="rId3">
              <a:alphaModFix/>
            </a:blip>
            <a:stretch>
              <a:fillRect/>
            </a:stretch>
          </a:blipFill>
          <a:ln>
            <a:noFill/>
          </a:ln>
        </p:spPr>
      </p:sp>
      <p:grpSp>
        <p:nvGrpSpPr>
          <p:cNvPr id="179" name="Google Shape;179;p24"/>
          <p:cNvGrpSpPr/>
          <p:nvPr/>
        </p:nvGrpSpPr>
        <p:grpSpPr>
          <a:xfrm>
            <a:off x="514350" y="3281164"/>
            <a:ext cx="2524113" cy="1588961"/>
            <a:chOff x="0" y="-123825"/>
            <a:chExt cx="1329600" cy="837000"/>
          </a:xfrm>
        </p:grpSpPr>
        <p:sp>
          <p:nvSpPr>
            <p:cNvPr id="180" name="Google Shape;180;p24"/>
            <p:cNvSpPr/>
            <p:nvPr/>
          </p:nvSpPr>
          <p:spPr>
            <a:xfrm>
              <a:off x="0" y="0"/>
              <a:ext cx="1329543" cy="713165"/>
            </a:xfrm>
            <a:custGeom>
              <a:avLst/>
              <a:gdLst/>
              <a:ahLst/>
              <a:cxnLst/>
              <a:rect l="l" t="t" r="r" b="b"/>
              <a:pathLst>
                <a:path w="1329543" h="713165" extrusionOk="0">
                  <a:moveTo>
                    <a:pt x="0" y="0"/>
                  </a:moveTo>
                  <a:lnTo>
                    <a:pt x="1329543" y="0"/>
                  </a:lnTo>
                  <a:lnTo>
                    <a:pt x="1329543" y="713165"/>
                  </a:lnTo>
                  <a:lnTo>
                    <a:pt x="0" y="713165"/>
                  </a:lnTo>
                  <a:close/>
                </a:path>
              </a:pathLst>
            </a:custGeom>
            <a:solidFill>
              <a:srgbClr val="6792B0"/>
            </a:solidFill>
            <a:ln>
              <a:noFill/>
            </a:ln>
          </p:spPr>
        </p:sp>
        <p:sp>
          <p:nvSpPr>
            <p:cNvPr id="181" name="Google Shape;181;p24"/>
            <p:cNvSpPr txBox="1"/>
            <p:nvPr/>
          </p:nvSpPr>
          <p:spPr>
            <a:xfrm>
              <a:off x="0" y="-123825"/>
              <a:ext cx="1329600" cy="8370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2" name="Google Shape;182;p24"/>
          <p:cNvGrpSpPr/>
          <p:nvPr/>
        </p:nvGrpSpPr>
        <p:grpSpPr>
          <a:xfrm>
            <a:off x="3356911" y="3281164"/>
            <a:ext cx="2524113" cy="1588961"/>
            <a:chOff x="0" y="-123825"/>
            <a:chExt cx="1329600" cy="837000"/>
          </a:xfrm>
        </p:grpSpPr>
        <p:sp>
          <p:nvSpPr>
            <p:cNvPr id="183" name="Google Shape;183;p24"/>
            <p:cNvSpPr/>
            <p:nvPr/>
          </p:nvSpPr>
          <p:spPr>
            <a:xfrm>
              <a:off x="0" y="0"/>
              <a:ext cx="1329543" cy="713165"/>
            </a:xfrm>
            <a:custGeom>
              <a:avLst/>
              <a:gdLst/>
              <a:ahLst/>
              <a:cxnLst/>
              <a:rect l="l" t="t" r="r" b="b"/>
              <a:pathLst>
                <a:path w="1329543" h="713165" extrusionOk="0">
                  <a:moveTo>
                    <a:pt x="0" y="0"/>
                  </a:moveTo>
                  <a:lnTo>
                    <a:pt x="1329543" y="0"/>
                  </a:lnTo>
                  <a:lnTo>
                    <a:pt x="1329543" y="713165"/>
                  </a:lnTo>
                  <a:lnTo>
                    <a:pt x="0" y="713165"/>
                  </a:lnTo>
                  <a:close/>
                </a:path>
              </a:pathLst>
            </a:custGeom>
            <a:solidFill>
              <a:srgbClr val="6792B0"/>
            </a:solidFill>
            <a:ln>
              <a:noFill/>
            </a:ln>
          </p:spPr>
        </p:sp>
        <p:sp>
          <p:nvSpPr>
            <p:cNvPr id="184" name="Google Shape;184;p24"/>
            <p:cNvSpPr txBox="1"/>
            <p:nvPr/>
          </p:nvSpPr>
          <p:spPr>
            <a:xfrm>
              <a:off x="0" y="-123825"/>
              <a:ext cx="1329600" cy="8370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85" name="Google Shape;185;p24"/>
          <p:cNvGrpSpPr/>
          <p:nvPr/>
        </p:nvGrpSpPr>
        <p:grpSpPr>
          <a:xfrm>
            <a:off x="6126169" y="3281164"/>
            <a:ext cx="2524113" cy="1588961"/>
            <a:chOff x="0" y="-123825"/>
            <a:chExt cx="1329600" cy="837000"/>
          </a:xfrm>
        </p:grpSpPr>
        <p:sp>
          <p:nvSpPr>
            <p:cNvPr id="186" name="Google Shape;186;p24"/>
            <p:cNvSpPr/>
            <p:nvPr/>
          </p:nvSpPr>
          <p:spPr>
            <a:xfrm>
              <a:off x="0" y="0"/>
              <a:ext cx="1329543" cy="713165"/>
            </a:xfrm>
            <a:custGeom>
              <a:avLst/>
              <a:gdLst/>
              <a:ahLst/>
              <a:cxnLst/>
              <a:rect l="l" t="t" r="r" b="b"/>
              <a:pathLst>
                <a:path w="1329543" h="713165" extrusionOk="0">
                  <a:moveTo>
                    <a:pt x="0" y="0"/>
                  </a:moveTo>
                  <a:lnTo>
                    <a:pt x="1329543" y="0"/>
                  </a:lnTo>
                  <a:lnTo>
                    <a:pt x="1329543" y="713165"/>
                  </a:lnTo>
                  <a:lnTo>
                    <a:pt x="0" y="713165"/>
                  </a:lnTo>
                  <a:close/>
                </a:path>
              </a:pathLst>
            </a:custGeom>
            <a:solidFill>
              <a:srgbClr val="6792B0"/>
            </a:solidFill>
            <a:ln>
              <a:noFill/>
            </a:ln>
          </p:spPr>
        </p:sp>
        <p:sp>
          <p:nvSpPr>
            <p:cNvPr id="187" name="Google Shape;187;p24"/>
            <p:cNvSpPr txBox="1"/>
            <p:nvPr/>
          </p:nvSpPr>
          <p:spPr>
            <a:xfrm>
              <a:off x="0" y="-123825"/>
              <a:ext cx="1329600" cy="837000"/>
            </a:xfrm>
            <a:prstGeom prst="rect">
              <a:avLst/>
            </a:prstGeom>
            <a:noFill/>
            <a:ln>
              <a:noFill/>
            </a:ln>
          </p:spPr>
          <p:txBody>
            <a:bodyPr spcFirstLastPara="1" wrap="square" lIns="25400" tIns="25400" rIns="25400" bIns="25400" anchor="ctr" anchorCtr="0">
              <a:noAutofit/>
            </a:bodyPr>
            <a:lstStyle/>
            <a:p>
              <a:pPr marL="0" marR="0" lvl="0" indent="0" algn="ctr" rtl="0">
                <a:lnSpc>
                  <a:spcPct val="196777"/>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8" name="Google Shape;188;p24"/>
          <p:cNvSpPr txBox="1"/>
          <p:nvPr/>
        </p:nvSpPr>
        <p:spPr>
          <a:xfrm>
            <a:off x="4974859" y="198221"/>
            <a:ext cx="400200" cy="210900"/>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Home</a:t>
            </a:r>
            <a:endParaRPr sz="700"/>
          </a:p>
        </p:txBody>
      </p:sp>
      <p:sp>
        <p:nvSpPr>
          <p:cNvPr id="189" name="Google Shape;189;p24"/>
          <p:cNvSpPr txBox="1"/>
          <p:nvPr/>
        </p:nvSpPr>
        <p:spPr>
          <a:xfrm>
            <a:off x="5663431" y="198221"/>
            <a:ext cx="400200" cy="210900"/>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About</a:t>
            </a:r>
            <a:endParaRPr sz="700"/>
          </a:p>
        </p:txBody>
      </p:sp>
      <p:sp>
        <p:nvSpPr>
          <p:cNvPr id="190" name="Google Shape;190;p24"/>
          <p:cNvSpPr txBox="1"/>
          <p:nvPr/>
        </p:nvSpPr>
        <p:spPr>
          <a:xfrm>
            <a:off x="6352004" y="198221"/>
            <a:ext cx="555900" cy="210900"/>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Services</a:t>
            </a:r>
            <a:endParaRPr sz="700"/>
          </a:p>
        </p:txBody>
      </p:sp>
      <p:sp>
        <p:nvSpPr>
          <p:cNvPr id="191" name="Google Shape;191;p24"/>
          <p:cNvSpPr txBox="1"/>
          <p:nvPr/>
        </p:nvSpPr>
        <p:spPr>
          <a:xfrm>
            <a:off x="7196296" y="198221"/>
            <a:ext cx="532800" cy="210900"/>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1" i="0" u="none" strike="noStrike" cap="none">
                <a:solidFill>
                  <a:srgbClr val="000000"/>
                </a:solidFill>
                <a:latin typeface="Nunito Sans"/>
                <a:ea typeface="Nunito Sans"/>
                <a:cs typeface="Nunito Sans"/>
                <a:sym typeface="Nunito Sans"/>
              </a:rPr>
              <a:t>Portfolio</a:t>
            </a:r>
            <a:endParaRPr sz="700"/>
          </a:p>
        </p:txBody>
      </p:sp>
      <p:sp>
        <p:nvSpPr>
          <p:cNvPr id="192" name="Google Shape;192;p24"/>
          <p:cNvSpPr txBox="1"/>
          <p:nvPr/>
        </p:nvSpPr>
        <p:spPr>
          <a:xfrm>
            <a:off x="8017420" y="198221"/>
            <a:ext cx="463200" cy="207900"/>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Contact</a:t>
            </a:r>
            <a:endParaRPr sz="700"/>
          </a:p>
        </p:txBody>
      </p:sp>
      <p:sp>
        <p:nvSpPr>
          <p:cNvPr id="193" name="Google Shape;193;p24"/>
          <p:cNvSpPr txBox="1"/>
          <p:nvPr/>
        </p:nvSpPr>
        <p:spPr>
          <a:xfrm>
            <a:off x="897750" y="255375"/>
            <a:ext cx="1434900" cy="2310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None/>
            </a:pPr>
            <a:r>
              <a:rPr lang="en" sz="1500" b="1">
                <a:latin typeface="Montserrat"/>
                <a:ea typeface="Montserrat"/>
                <a:cs typeface="Montserrat"/>
                <a:sym typeface="Montserrat"/>
              </a:rPr>
              <a:t>Dev’s Code</a:t>
            </a:r>
            <a:endParaRPr sz="700"/>
          </a:p>
        </p:txBody>
      </p:sp>
      <p:sp>
        <p:nvSpPr>
          <p:cNvPr id="194" name="Google Shape;194;p24"/>
          <p:cNvSpPr txBox="1"/>
          <p:nvPr/>
        </p:nvSpPr>
        <p:spPr>
          <a:xfrm>
            <a:off x="714375" y="3682221"/>
            <a:ext cx="1286100" cy="2310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Clr>
                <a:srgbClr val="000000"/>
              </a:buClr>
              <a:buFont typeface="Arial"/>
              <a:buNone/>
            </a:pPr>
            <a:r>
              <a:rPr lang="en" sz="1500" b="1">
                <a:solidFill>
                  <a:srgbClr val="E5E2DD"/>
                </a:solidFill>
                <a:latin typeface="Montserrat"/>
                <a:ea typeface="Montserrat"/>
                <a:cs typeface="Montserrat"/>
                <a:sym typeface="Montserrat"/>
              </a:rPr>
              <a:t>Objective</a:t>
            </a:r>
            <a:endParaRPr sz="700"/>
          </a:p>
        </p:txBody>
      </p:sp>
      <p:sp>
        <p:nvSpPr>
          <p:cNvPr id="195" name="Google Shape;195;p24"/>
          <p:cNvSpPr txBox="1"/>
          <p:nvPr/>
        </p:nvSpPr>
        <p:spPr>
          <a:xfrm>
            <a:off x="714375" y="4036695"/>
            <a:ext cx="2229000" cy="861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The primary objective of our project is to develop an efficient and accurate anomaly detection system using the CHiLS model</a:t>
            </a:r>
            <a:endParaRPr sz="1000">
              <a:latin typeface="Nunito Sans"/>
              <a:ea typeface="Nunito Sans"/>
              <a:cs typeface="Nunito Sans"/>
              <a:sym typeface="Nunito Sans"/>
            </a:endParaRPr>
          </a:p>
          <a:p>
            <a:pPr marL="0" marR="0" lvl="0" indent="0" algn="l" rtl="0">
              <a:lnSpc>
                <a:spcPct val="115000"/>
              </a:lnSpc>
              <a:spcBef>
                <a:spcPts val="0"/>
              </a:spcBef>
              <a:spcAft>
                <a:spcPts val="0"/>
              </a:spcAft>
              <a:buNone/>
            </a:pPr>
            <a:endParaRPr sz="1000">
              <a:latin typeface="Nunito Sans"/>
              <a:ea typeface="Nunito Sans"/>
              <a:cs typeface="Nunito Sans"/>
              <a:sym typeface="Nunito Sans"/>
            </a:endParaRPr>
          </a:p>
        </p:txBody>
      </p:sp>
      <p:sp>
        <p:nvSpPr>
          <p:cNvPr id="196" name="Google Shape;196;p24"/>
          <p:cNvSpPr txBox="1"/>
          <p:nvPr/>
        </p:nvSpPr>
        <p:spPr>
          <a:xfrm>
            <a:off x="514350" y="1097196"/>
            <a:ext cx="5149200" cy="646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4200" b="1">
                <a:latin typeface="Montserrat"/>
                <a:ea typeface="Montserrat"/>
                <a:cs typeface="Montserrat"/>
                <a:sym typeface="Montserrat"/>
              </a:rPr>
              <a:t>AIM</a:t>
            </a:r>
            <a:endParaRPr sz="700"/>
          </a:p>
        </p:txBody>
      </p:sp>
      <p:sp>
        <p:nvSpPr>
          <p:cNvPr id="197" name="Google Shape;197;p24"/>
          <p:cNvSpPr txBox="1"/>
          <p:nvPr/>
        </p:nvSpPr>
        <p:spPr>
          <a:xfrm>
            <a:off x="3546452" y="4036695"/>
            <a:ext cx="2325000" cy="107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endParaRPr sz="700"/>
          </a:p>
        </p:txBody>
      </p:sp>
      <p:sp>
        <p:nvSpPr>
          <p:cNvPr id="198" name="Google Shape;198;p24"/>
          <p:cNvSpPr txBox="1"/>
          <p:nvPr/>
        </p:nvSpPr>
        <p:spPr>
          <a:xfrm>
            <a:off x="6332075" y="3682221"/>
            <a:ext cx="1324200" cy="2310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None/>
            </a:pPr>
            <a:r>
              <a:rPr lang="en" sz="1500" b="1">
                <a:solidFill>
                  <a:srgbClr val="E5E2DD"/>
                </a:solidFill>
                <a:latin typeface="Montserrat"/>
                <a:ea typeface="Montserrat"/>
                <a:cs typeface="Montserrat"/>
                <a:sym typeface="Montserrat"/>
              </a:rPr>
              <a:t>Application</a:t>
            </a:r>
            <a:endParaRPr sz="700"/>
          </a:p>
        </p:txBody>
      </p:sp>
      <p:sp>
        <p:nvSpPr>
          <p:cNvPr id="199" name="Google Shape;199;p24"/>
          <p:cNvSpPr txBox="1"/>
          <p:nvPr/>
        </p:nvSpPr>
        <p:spPr>
          <a:xfrm>
            <a:off x="6199450" y="4008225"/>
            <a:ext cx="2395800" cy="861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000">
                <a:latin typeface="Nunito Sans"/>
                <a:ea typeface="Nunito Sans"/>
                <a:cs typeface="Nunito Sans"/>
                <a:sym typeface="Nunito Sans"/>
              </a:rPr>
              <a:t>The CHiLS (CLIP-based Hybrid Learning for Anomaly Detection) model can be effectively employed for detecting various anomalies in videos, including car accidents, fires, and robberies.</a:t>
            </a:r>
            <a:endParaRPr sz="700"/>
          </a:p>
        </p:txBody>
      </p:sp>
      <p:pic>
        <p:nvPicPr>
          <p:cNvPr id="200" name="Google Shape;200;p24"/>
          <p:cNvPicPr preferRelativeResize="0"/>
          <p:nvPr/>
        </p:nvPicPr>
        <p:blipFill>
          <a:blip r:embed="rId4">
            <a:alphaModFix/>
          </a:blip>
          <a:stretch>
            <a:fillRect/>
          </a:stretch>
        </p:blipFill>
        <p:spPr>
          <a:xfrm>
            <a:off x="517675" y="2101525"/>
            <a:ext cx="2524000" cy="1413441"/>
          </a:xfrm>
          <a:prstGeom prst="rect">
            <a:avLst/>
          </a:prstGeom>
          <a:noFill/>
          <a:ln>
            <a:noFill/>
          </a:ln>
        </p:spPr>
      </p:pic>
      <p:pic>
        <p:nvPicPr>
          <p:cNvPr id="201" name="Google Shape;201;p24"/>
          <p:cNvPicPr preferRelativeResize="0"/>
          <p:nvPr/>
        </p:nvPicPr>
        <p:blipFill>
          <a:blip r:embed="rId5">
            <a:alphaModFix/>
          </a:blip>
          <a:stretch>
            <a:fillRect/>
          </a:stretch>
        </p:blipFill>
        <p:spPr>
          <a:xfrm>
            <a:off x="3357026" y="2101525"/>
            <a:ext cx="2524000" cy="1454825"/>
          </a:xfrm>
          <a:prstGeom prst="rect">
            <a:avLst/>
          </a:prstGeom>
          <a:noFill/>
          <a:ln>
            <a:noFill/>
          </a:ln>
        </p:spPr>
      </p:pic>
      <p:pic>
        <p:nvPicPr>
          <p:cNvPr id="202" name="Google Shape;202;p24"/>
          <p:cNvPicPr preferRelativeResize="0"/>
          <p:nvPr/>
        </p:nvPicPr>
        <p:blipFill>
          <a:blip r:embed="rId6">
            <a:alphaModFix/>
          </a:blip>
          <a:stretch>
            <a:fillRect/>
          </a:stretch>
        </p:blipFill>
        <p:spPr>
          <a:xfrm>
            <a:off x="6126175" y="2101525"/>
            <a:ext cx="2571725" cy="1454825"/>
          </a:xfrm>
          <a:prstGeom prst="rect">
            <a:avLst/>
          </a:prstGeom>
          <a:noFill/>
          <a:ln>
            <a:noFill/>
          </a:ln>
        </p:spPr>
      </p:pic>
      <p:sp>
        <p:nvSpPr>
          <p:cNvPr id="203" name="Google Shape;203;p24"/>
          <p:cNvSpPr txBox="1"/>
          <p:nvPr/>
        </p:nvSpPr>
        <p:spPr>
          <a:xfrm>
            <a:off x="3356900" y="3574538"/>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20020"/>
              </a:lnSpc>
              <a:spcBef>
                <a:spcPts val="0"/>
              </a:spcBef>
              <a:spcAft>
                <a:spcPts val="0"/>
              </a:spcAft>
              <a:buNone/>
            </a:pPr>
            <a:r>
              <a:rPr lang="en" sz="1500" b="1">
                <a:solidFill>
                  <a:srgbClr val="E5E2DD"/>
                </a:solidFill>
                <a:latin typeface="Montserrat"/>
                <a:ea typeface="Montserrat"/>
                <a:cs typeface="Montserrat"/>
                <a:sym typeface="Montserrat"/>
              </a:rPr>
              <a:t>Social Impact</a:t>
            </a:r>
            <a:endParaRPr/>
          </a:p>
        </p:txBody>
      </p:sp>
      <p:sp>
        <p:nvSpPr>
          <p:cNvPr id="204" name="Google Shape;204;p24"/>
          <p:cNvSpPr txBox="1"/>
          <p:nvPr/>
        </p:nvSpPr>
        <p:spPr>
          <a:xfrm>
            <a:off x="3399463" y="3828800"/>
            <a:ext cx="25716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Calibri"/>
                <a:ea typeface="Calibri"/>
                <a:cs typeface="Calibri"/>
                <a:sym typeface="Calibri"/>
              </a:rPr>
              <a:t>Enhanced Security and</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Safety</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Reduced Human Workload</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Privacy Friendly anomaly detection</a:t>
            </a:r>
            <a:endParaRPr sz="1100">
              <a:solidFill>
                <a:schemeClr val="dk1"/>
              </a:solidFill>
              <a:latin typeface="Calibri"/>
              <a:ea typeface="Calibri"/>
              <a:cs typeface="Calibri"/>
              <a:sym typeface="Calibri"/>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92B0"/>
        </a:solidFill>
        <a:effectLst/>
      </p:bgPr>
    </p:bg>
    <p:spTree>
      <p:nvGrpSpPr>
        <p:cNvPr id="1" name="Shape 208"/>
        <p:cNvGrpSpPr/>
        <p:nvPr/>
      </p:nvGrpSpPr>
      <p:grpSpPr>
        <a:xfrm>
          <a:off x="0" y="0"/>
          <a:ext cx="0" cy="0"/>
          <a:chOff x="0" y="0"/>
          <a:chExt cx="0" cy="0"/>
        </a:xfrm>
      </p:grpSpPr>
      <p:sp>
        <p:nvSpPr>
          <p:cNvPr id="209" name="Google Shape;209;p25"/>
          <p:cNvSpPr txBox="1"/>
          <p:nvPr/>
        </p:nvSpPr>
        <p:spPr>
          <a:xfrm>
            <a:off x="5245100" y="268300"/>
            <a:ext cx="8408700" cy="677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2200" b="1">
                <a:solidFill>
                  <a:schemeClr val="lt1"/>
                </a:solidFill>
                <a:latin typeface="Montserrat"/>
                <a:ea typeface="Montserrat"/>
                <a:cs typeface="Montserrat"/>
                <a:sym typeface="Montserrat"/>
              </a:rPr>
              <a:t>What is ZEROSHOT </a:t>
            </a:r>
            <a:endParaRPr sz="2200" b="1">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 sz="2200" b="1">
                <a:solidFill>
                  <a:schemeClr val="lt1"/>
                </a:solidFill>
                <a:latin typeface="Montserrat"/>
                <a:ea typeface="Montserrat"/>
                <a:cs typeface="Montserrat"/>
                <a:sym typeface="Montserrat"/>
              </a:rPr>
              <a:t>IMAGE CLASSIFICATION?</a:t>
            </a:r>
            <a:endParaRPr sz="100">
              <a:solidFill>
                <a:schemeClr val="lt1"/>
              </a:solidFill>
            </a:endParaRPr>
          </a:p>
        </p:txBody>
      </p:sp>
      <p:sp>
        <p:nvSpPr>
          <p:cNvPr id="210" name="Google Shape;210;p25"/>
          <p:cNvSpPr txBox="1"/>
          <p:nvPr/>
        </p:nvSpPr>
        <p:spPr>
          <a:xfrm>
            <a:off x="287900" y="338675"/>
            <a:ext cx="4461900" cy="402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t>Zero-shot classification is a groundbreaking task in the field of natural language processing. It involves training a model on a set of labeled examples and then enabling it to classify new examples from previously unseen classes. This innovative approach transcends traditional limitations, allowing the model to predict classes that it was not specifically trained on.</a:t>
            </a:r>
            <a:endParaRPr/>
          </a:p>
          <a:p>
            <a:pPr marL="0" lvl="0" indent="0" algn="l" rtl="0">
              <a:lnSpc>
                <a:spcPct val="115000"/>
              </a:lnSpc>
              <a:spcBef>
                <a:spcPts val="1200"/>
              </a:spcBef>
              <a:spcAft>
                <a:spcPts val="1200"/>
              </a:spcAft>
              <a:buNone/>
            </a:pPr>
            <a:r>
              <a:rPr lang="en"/>
              <a:t>Primarily, zero-shot classification involves providing the model with a prompt and a sequence of text that describes the desired classification in natural language. This method of classification is an emergent feature of large language models, typically becoming prominent around model sizes of 100M+ parameters.</a:t>
            </a:r>
            <a:endParaRPr/>
          </a:p>
        </p:txBody>
      </p:sp>
      <p:pic>
        <p:nvPicPr>
          <p:cNvPr id="211" name="Google Shape;211;p25"/>
          <p:cNvPicPr preferRelativeResize="0"/>
          <p:nvPr/>
        </p:nvPicPr>
        <p:blipFill>
          <a:blip r:embed="rId3">
            <a:alphaModFix/>
          </a:blip>
          <a:stretch>
            <a:fillRect/>
          </a:stretch>
        </p:blipFill>
        <p:spPr>
          <a:xfrm>
            <a:off x="5054600" y="1273775"/>
            <a:ext cx="3856500" cy="2466300"/>
          </a:xfrm>
          <a:prstGeom prst="roundRect">
            <a:avLst>
              <a:gd name="adj" fmla="val 16667"/>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2DD"/>
        </a:solidFill>
        <a:effectLst/>
      </p:bgPr>
    </p:bg>
    <p:spTree>
      <p:nvGrpSpPr>
        <p:cNvPr id="1" name="Shape 215"/>
        <p:cNvGrpSpPr/>
        <p:nvPr/>
      </p:nvGrpSpPr>
      <p:grpSpPr>
        <a:xfrm>
          <a:off x="0" y="0"/>
          <a:ext cx="0" cy="0"/>
          <a:chOff x="0" y="0"/>
          <a:chExt cx="0" cy="0"/>
        </a:xfrm>
      </p:grpSpPr>
      <p:pic>
        <p:nvPicPr>
          <p:cNvPr id="216" name="Google Shape;216;p26"/>
          <p:cNvPicPr preferRelativeResize="0"/>
          <p:nvPr/>
        </p:nvPicPr>
        <p:blipFill>
          <a:blip r:embed="rId3">
            <a:alphaModFix/>
          </a:blip>
          <a:stretch>
            <a:fillRect/>
          </a:stretch>
        </p:blipFill>
        <p:spPr>
          <a:xfrm>
            <a:off x="0" y="2083033"/>
            <a:ext cx="9144001" cy="3060467"/>
          </a:xfrm>
          <a:prstGeom prst="rect">
            <a:avLst/>
          </a:prstGeom>
          <a:noFill/>
          <a:ln>
            <a:noFill/>
          </a:ln>
        </p:spPr>
      </p:pic>
      <p:sp>
        <p:nvSpPr>
          <p:cNvPr id="217" name="Google Shape;217;p26"/>
          <p:cNvSpPr txBox="1"/>
          <p:nvPr/>
        </p:nvSpPr>
        <p:spPr>
          <a:xfrm>
            <a:off x="1477425" y="643475"/>
            <a:ext cx="66294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300">
                <a:solidFill>
                  <a:schemeClr val="lt1"/>
                </a:solidFill>
                <a:latin typeface="Roboto Black"/>
                <a:ea typeface="Roboto Black"/>
                <a:cs typeface="Roboto Black"/>
                <a:sym typeface="Roboto Black"/>
              </a:rPr>
              <a:t>PROJECT OVERVIEW</a:t>
            </a:r>
            <a:endParaRPr sz="5300">
              <a:solidFill>
                <a:schemeClr val="lt1"/>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2DD"/>
        </a:solidFill>
        <a:effectLst/>
      </p:bgPr>
    </p:bg>
    <p:spTree>
      <p:nvGrpSpPr>
        <p:cNvPr id="1" name="Shape 221"/>
        <p:cNvGrpSpPr/>
        <p:nvPr/>
      </p:nvGrpSpPr>
      <p:grpSpPr>
        <a:xfrm>
          <a:off x="0" y="0"/>
          <a:ext cx="0" cy="0"/>
          <a:chOff x="0" y="0"/>
          <a:chExt cx="0" cy="0"/>
        </a:xfrm>
      </p:grpSpPr>
      <p:sp>
        <p:nvSpPr>
          <p:cNvPr id="222" name="Google Shape;222;p27"/>
          <p:cNvSpPr/>
          <p:nvPr/>
        </p:nvSpPr>
        <p:spPr>
          <a:xfrm>
            <a:off x="400217" y="219132"/>
            <a:ext cx="373792" cy="373792"/>
          </a:xfrm>
          <a:custGeom>
            <a:avLst/>
            <a:gdLst/>
            <a:ahLst/>
            <a:cxnLst/>
            <a:rect l="l" t="t" r="r" b="b"/>
            <a:pathLst>
              <a:path w="747584" h="747584" extrusionOk="0">
                <a:moveTo>
                  <a:pt x="0" y="0"/>
                </a:moveTo>
                <a:lnTo>
                  <a:pt x="747584" y="0"/>
                </a:lnTo>
                <a:lnTo>
                  <a:pt x="747584" y="747584"/>
                </a:lnTo>
                <a:lnTo>
                  <a:pt x="0" y="747584"/>
                </a:lnTo>
                <a:lnTo>
                  <a:pt x="0" y="0"/>
                </a:lnTo>
                <a:close/>
              </a:path>
            </a:pathLst>
          </a:custGeom>
          <a:blipFill rotWithShape="1">
            <a:blip r:embed="rId3">
              <a:alphaModFix/>
            </a:blip>
            <a:stretch>
              <a:fillRect/>
            </a:stretch>
          </a:blipFill>
          <a:ln>
            <a:noFill/>
          </a:ln>
        </p:spPr>
      </p:sp>
      <p:sp>
        <p:nvSpPr>
          <p:cNvPr id="223" name="Google Shape;223;p27"/>
          <p:cNvSpPr txBox="1"/>
          <p:nvPr/>
        </p:nvSpPr>
        <p:spPr>
          <a:xfrm>
            <a:off x="4974859" y="198221"/>
            <a:ext cx="400217" cy="21077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Home</a:t>
            </a:r>
            <a:endParaRPr sz="700"/>
          </a:p>
        </p:txBody>
      </p:sp>
      <p:sp>
        <p:nvSpPr>
          <p:cNvPr id="224" name="Google Shape;224;p27"/>
          <p:cNvSpPr txBox="1"/>
          <p:nvPr/>
        </p:nvSpPr>
        <p:spPr>
          <a:xfrm>
            <a:off x="5663431" y="198221"/>
            <a:ext cx="400217" cy="21077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About</a:t>
            </a:r>
            <a:endParaRPr sz="700"/>
          </a:p>
        </p:txBody>
      </p:sp>
      <p:sp>
        <p:nvSpPr>
          <p:cNvPr id="225" name="Google Shape;225;p27"/>
          <p:cNvSpPr txBox="1"/>
          <p:nvPr/>
        </p:nvSpPr>
        <p:spPr>
          <a:xfrm>
            <a:off x="6352004" y="198221"/>
            <a:ext cx="555937" cy="21077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1" i="0" u="none" strike="noStrike" cap="none">
                <a:solidFill>
                  <a:srgbClr val="000000"/>
                </a:solidFill>
                <a:latin typeface="Nunito Sans"/>
                <a:ea typeface="Nunito Sans"/>
                <a:cs typeface="Nunito Sans"/>
                <a:sym typeface="Nunito Sans"/>
              </a:rPr>
              <a:t>Services</a:t>
            </a:r>
            <a:endParaRPr sz="700"/>
          </a:p>
        </p:txBody>
      </p:sp>
      <p:sp>
        <p:nvSpPr>
          <p:cNvPr id="226" name="Google Shape;226;p27"/>
          <p:cNvSpPr txBox="1"/>
          <p:nvPr/>
        </p:nvSpPr>
        <p:spPr>
          <a:xfrm>
            <a:off x="7196296" y="198221"/>
            <a:ext cx="532768" cy="207842"/>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Portfolio</a:t>
            </a:r>
            <a:endParaRPr sz="700"/>
          </a:p>
        </p:txBody>
      </p:sp>
      <p:sp>
        <p:nvSpPr>
          <p:cNvPr id="227" name="Google Shape;227;p27"/>
          <p:cNvSpPr txBox="1"/>
          <p:nvPr/>
        </p:nvSpPr>
        <p:spPr>
          <a:xfrm>
            <a:off x="8017420" y="198221"/>
            <a:ext cx="463262" cy="207807"/>
          </a:xfrm>
          <a:prstGeom prst="rect">
            <a:avLst/>
          </a:prstGeom>
          <a:noFill/>
          <a:ln>
            <a:noFill/>
          </a:ln>
        </p:spPr>
        <p:txBody>
          <a:bodyPr spcFirstLastPara="1" wrap="square" lIns="0" tIns="0" rIns="0" bIns="0" anchor="t" anchorCtr="0">
            <a:spAutoFit/>
          </a:bodyPr>
          <a:lstStyle/>
          <a:p>
            <a:pPr marL="0" marR="0" lvl="0" indent="0" algn="l" rtl="0">
              <a:lnSpc>
                <a:spcPct val="180071"/>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Contact</a:t>
            </a:r>
            <a:endParaRPr sz="700"/>
          </a:p>
        </p:txBody>
      </p:sp>
      <p:sp>
        <p:nvSpPr>
          <p:cNvPr id="228" name="Google Shape;228;p27"/>
          <p:cNvSpPr txBox="1"/>
          <p:nvPr/>
        </p:nvSpPr>
        <p:spPr>
          <a:xfrm>
            <a:off x="897751" y="255375"/>
            <a:ext cx="1479300" cy="231000"/>
          </a:xfrm>
          <a:prstGeom prst="rect">
            <a:avLst/>
          </a:prstGeom>
          <a:noFill/>
          <a:ln>
            <a:noFill/>
          </a:ln>
        </p:spPr>
        <p:txBody>
          <a:bodyPr spcFirstLastPara="1" wrap="square" lIns="0" tIns="0" rIns="0" bIns="0" anchor="t" anchorCtr="0">
            <a:spAutoFit/>
          </a:bodyPr>
          <a:lstStyle/>
          <a:p>
            <a:pPr marL="0" marR="0" lvl="0" indent="0" algn="l" rtl="0">
              <a:lnSpc>
                <a:spcPct val="120020"/>
              </a:lnSpc>
              <a:spcBef>
                <a:spcPts val="0"/>
              </a:spcBef>
              <a:spcAft>
                <a:spcPts val="0"/>
              </a:spcAft>
              <a:buNone/>
            </a:pPr>
            <a:r>
              <a:rPr lang="en" sz="1500" b="1">
                <a:latin typeface="Montserrat"/>
                <a:ea typeface="Montserrat"/>
                <a:cs typeface="Montserrat"/>
                <a:sym typeface="Montserrat"/>
              </a:rPr>
              <a:t>Dev’s Code</a:t>
            </a:r>
            <a:endParaRPr sz="700"/>
          </a:p>
        </p:txBody>
      </p:sp>
      <p:sp>
        <p:nvSpPr>
          <p:cNvPr id="229" name="Google Shape;229;p27"/>
          <p:cNvSpPr txBox="1"/>
          <p:nvPr/>
        </p:nvSpPr>
        <p:spPr>
          <a:xfrm>
            <a:off x="514350" y="3348846"/>
            <a:ext cx="24672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 sz="1500" b="1">
                <a:solidFill>
                  <a:srgbClr val="6792B0"/>
                </a:solidFill>
                <a:latin typeface="Montserrat"/>
                <a:ea typeface="Montserrat"/>
                <a:cs typeface="Montserrat"/>
                <a:sym typeface="Montserrat"/>
              </a:rPr>
              <a:t>FRONT END</a:t>
            </a:r>
            <a:endParaRPr sz="700"/>
          </a:p>
        </p:txBody>
      </p:sp>
      <p:sp>
        <p:nvSpPr>
          <p:cNvPr id="230" name="Google Shape;230;p27"/>
          <p:cNvSpPr txBox="1"/>
          <p:nvPr/>
        </p:nvSpPr>
        <p:spPr>
          <a:xfrm>
            <a:off x="514350" y="3845345"/>
            <a:ext cx="2467200" cy="401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b="1">
                <a:latin typeface="Nunito Sans"/>
                <a:ea typeface="Nunito Sans"/>
                <a:cs typeface="Nunito Sans"/>
                <a:sym typeface="Nunito Sans"/>
              </a:rPr>
              <a:t>REACT J S</a:t>
            </a:r>
            <a:endParaRPr b="1">
              <a:latin typeface="Nunito Sans"/>
              <a:ea typeface="Nunito Sans"/>
              <a:cs typeface="Nunito Sans"/>
              <a:sym typeface="Nunito Sans"/>
            </a:endParaRPr>
          </a:p>
          <a:p>
            <a:pPr marL="0" marR="0" lvl="0" indent="0" algn="l" rtl="0">
              <a:lnSpc>
                <a:spcPct val="115000"/>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a:t>
            </a:r>
            <a:endParaRPr sz="700"/>
          </a:p>
        </p:txBody>
      </p:sp>
      <p:sp>
        <p:nvSpPr>
          <p:cNvPr id="231" name="Google Shape;231;p27"/>
          <p:cNvSpPr txBox="1"/>
          <p:nvPr/>
        </p:nvSpPr>
        <p:spPr>
          <a:xfrm>
            <a:off x="514350" y="2461434"/>
            <a:ext cx="2467117" cy="757238"/>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01.</a:t>
            </a:r>
            <a:endParaRPr sz="700"/>
          </a:p>
        </p:txBody>
      </p:sp>
      <p:sp>
        <p:nvSpPr>
          <p:cNvPr id="232" name="Google Shape;232;p27"/>
          <p:cNvSpPr txBox="1"/>
          <p:nvPr/>
        </p:nvSpPr>
        <p:spPr>
          <a:xfrm>
            <a:off x="514350" y="1246997"/>
            <a:ext cx="5149200" cy="400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2600" b="1">
                <a:latin typeface="Montserrat"/>
                <a:ea typeface="Montserrat"/>
                <a:cs typeface="Montserrat"/>
                <a:sym typeface="Montserrat"/>
              </a:rPr>
              <a:t>Technology Stack </a:t>
            </a:r>
            <a:endParaRPr sz="2000"/>
          </a:p>
        </p:txBody>
      </p:sp>
      <p:sp>
        <p:nvSpPr>
          <p:cNvPr id="233" name="Google Shape;233;p27"/>
          <p:cNvSpPr txBox="1"/>
          <p:nvPr/>
        </p:nvSpPr>
        <p:spPr>
          <a:xfrm>
            <a:off x="3338442" y="3348846"/>
            <a:ext cx="24672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500" b="1">
                <a:solidFill>
                  <a:srgbClr val="6792B0"/>
                </a:solidFill>
                <a:latin typeface="Montserrat"/>
                <a:ea typeface="Montserrat"/>
                <a:cs typeface="Montserrat"/>
                <a:sym typeface="Montserrat"/>
              </a:rPr>
              <a:t>BACK END</a:t>
            </a:r>
            <a:endParaRPr sz="700"/>
          </a:p>
        </p:txBody>
      </p:sp>
      <p:sp>
        <p:nvSpPr>
          <p:cNvPr id="234" name="Google Shape;234;p27"/>
          <p:cNvSpPr txBox="1"/>
          <p:nvPr/>
        </p:nvSpPr>
        <p:spPr>
          <a:xfrm>
            <a:off x="3273667" y="3845345"/>
            <a:ext cx="2467200" cy="200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300" b="1">
                <a:latin typeface="Nunito Sans"/>
                <a:ea typeface="Nunito Sans"/>
                <a:cs typeface="Nunito Sans"/>
                <a:sym typeface="Nunito Sans"/>
              </a:rPr>
              <a:t>FAST API</a:t>
            </a:r>
            <a:endParaRPr sz="1300" b="1">
              <a:latin typeface="Nunito Sans"/>
              <a:ea typeface="Nunito Sans"/>
              <a:cs typeface="Nunito Sans"/>
              <a:sym typeface="Nunito Sans"/>
            </a:endParaRPr>
          </a:p>
        </p:txBody>
      </p:sp>
      <p:sp>
        <p:nvSpPr>
          <p:cNvPr id="235" name="Google Shape;235;p27"/>
          <p:cNvSpPr txBox="1"/>
          <p:nvPr/>
        </p:nvSpPr>
        <p:spPr>
          <a:xfrm>
            <a:off x="3338442" y="2461434"/>
            <a:ext cx="2467117" cy="757238"/>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02.</a:t>
            </a:r>
            <a:endParaRPr sz="700"/>
          </a:p>
        </p:txBody>
      </p:sp>
      <p:sp>
        <p:nvSpPr>
          <p:cNvPr id="236" name="Google Shape;236;p27"/>
          <p:cNvSpPr txBox="1"/>
          <p:nvPr/>
        </p:nvSpPr>
        <p:spPr>
          <a:xfrm>
            <a:off x="6162533" y="3348846"/>
            <a:ext cx="24672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500" b="1">
                <a:solidFill>
                  <a:srgbClr val="6792B0"/>
                </a:solidFill>
                <a:latin typeface="Montserrat"/>
                <a:ea typeface="Montserrat"/>
                <a:cs typeface="Montserrat"/>
                <a:sym typeface="Montserrat"/>
              </a:rPr>
              <a:t>Model</a:t>
            </a:r>
            <a:endParaRPr sz="700"/>
          </a:p>
        </p:txBody>
      </p:sp>
      <p:sp>
        <p:nvSpPr>
          <p:cNvPr id="237" name="Google Shape;237;p27"/>
          <p:cNvSpPr txBox="1"/>
          <p:nvPr/>
        </p:nvSpPr>
        <p:spPr>
          <a:xfrm>
            <a:off x="6162533" y="3845345"/>
            <a:ext cx="2467200" cy="2001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300" b="1">
                <a:latin typeface="Nunito Sans"/>
                <a:ea typeface="Nunito Sans"/>
                <a:cs typeface="Nunito Sans"/>
                <a:sym typeface="Nunito Sans"/>
              </a:rPr>
              <a:t>CHiLS</a:t>
            </a:r>
            <a:endParaRPr sz="1300" b="1">
              <a:latin typeface="Nunito Sans"/>
              <a:ea typeface="Nunito Sans"/>
              <a:cs typeface="Nunito Sans"/>
              <a:sym typeface="Nunito Sans"/>
            </a:endParaRPr>
          </a:p>
        </p:txBody>
      </p:sp>
      <p:sp>
        <p:nvSpPr>
          <p:cNvPr id="238" name="Google Shape;238;p27"/>
          <p:cNvSpPr txBox="1"/>
          <p:nvPr/>
        </p:nvSpPr>
        <p:spPr>
          <a:xfrm>
            <a:off x="6162533" y="2461434"/>
            <a:ext cx="2467117" cy="757238"/>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03.</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2DD"/>
        </a:solidFill>
        <a:effectLst/>
      </p:bgPr>
    </p:bg>
    <p:spTree>
      <p:nvGrpSpPr>
        <p:cNvPr id="1" name="Shape 242"/>
        <p:cNvGrpSpPr/>
        <p:nvPr/>
      </p:nvGrpSpPr>
      <p:grpSpPr>
        <a:xfrm>
          <a:off x="0" y="0"/>
          <a:ext cx="0" cy="0"/>
          <a:chOff x="0" y="0"/>
          <a:chExt cx="0" cy="0"/>
        </a:xfrm>
      </p:grpSpPr>
      <p:sp>
        <p:nvSpPr>
          <p:cNvPr id="243" name="Google Shape;243;p28"/>
          <p:cNvSpPr/>
          <p:nvPr/>
        </p:nvSpPr>
        <p:spPr>
          <a:xfrm>
            <a:off x="0" y="0"/>
            <a:ext cx="9112200" cy="957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44" name="Google Shape;244;p28"/>
          <p:cNvSpPr txBox="1"/>
          <p:nvPr/>
        </p:nvSpPr>
        <p:spPr>
          <a:xfrm>
            <a:off x="0" y="69025"/>
            <a:ext cx="3766500" cy="70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6792B0"/>
                </a:solidFill>
                <a:latin typeface="Roboto Black"/>
                <a:ea typeface="Roboto Black"/>
                <a:cs typeface="Roboto Black"/>
                <a:sym typeface="Roboto Black"/>
              </a:rPr>
              <a:t>OUR MODEL :</a:t>
            </a:r>
            <a:endParaRPr sz="2500">
              <a:solidFill>
                <a:srgbClr val="6792B0"/>
              </a:solidFill>
              <a:latin typeface="Roboto Black"/>
              <a:ea typeface="Roboto Black"/>
              <a:cs typeface="Roboto Black"/>
              <a:sym typeface="Roboto Black"/>
            </a:endParaRPr>
          </a:p>
          <a:p>
            <a:pPr marL="0" lvl="0" indent="0" algn="l" rtl="0">
              <a:spcBef>
                <a:spcPts val="0"/>
              </a:spcBef>
              <a:spcAft>
                <a:spcPts val="0"/>
              </a:spcAft>
              <a:buNone/>
            </a:pPr>
            <a:r>
              <a:rPr lang="en" sz="2500">
                <a:solidFill>
                  <a:srgbClr val="6792B0"/>
                </a:solidFill>
                <a:latin typeface="Roboto Black"/>
                <a:ea typeface="Roboto Black"/>
                <a:cs typeface="Roboto Black"/>
                <a:sym typeface="Roboto Black"/>
              </a:rPr>
              <a:t>CHiLS</a:t>
            </a:r>
            <a:endParaRPr sz="2500">
              <a:solidFill>
                <a:srgbClr val="6792B0"/>
              </a:solidFill>
              <a:latin typeface="Roboto Black"/>
              <a:ea typeface="Roboto Black"/>
              <a:cs typeface="Roboto Black"/>
              <a:sym typeface="Roboto Black"/>
            </a:endParaRPr>
          </a:p>
        </p:txBody>
      </p:sp>
      <p:sp>
        <p:nvSpPr>
          <p:cNvPr id="245" name="Google Shape;245;p28"/>
          <p:cNvSpPr txBox="1"/>
          <p:nvPr/>
        </p:nvSpPr>
        <p:spPr>
          <a:xfrm>
            <a:off x="177850" y="1203825"/>
            <a:ext cx="8704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CHilLS stands for Classification with Hierarchical Label Set.</a:t>
            </a:r>
            <a:endParaRPr/>
          </a:p>
          <a:p>
            <a:pPr marL="0" lvl="0" indent="0" algn="l" rtl="0">
              <a:spcBef>
                <a:spcPts val="0"/>
              </a:spcBef>
              <a:spcAft>
                <a:spcPts val="0"/>
              </a:spcAft>
              <a:buNone/>
            </a:pPr>
            <a:r>
              <a:rPr lang="en"/>
              <a:t>It adapts the pre-trained vision-language model CLIP for accurate zero-shot anomaly detection across different domains.</a:t>
            </a:r>
            <a:endParaRPr/>
          </a:p>
          <a:p>
            <a:pPr marL="0" lvl="0" indent="0" algn="l" rtl="0">
              <a:spcBef>
                <a:spcPts val="0"/>
              </a:spcBef>
              <a:spcAft>
                <a:spcPts val="0"/>
              </a:spcAft>
              <a:buNone/>
            </a:pPr>
            <a:r>
              <a:rPr lang="en"/>
              <a:t>                             CLIP (Contrastive Language-Image Pre-training) has demonstrated strong zero-shot recognition ability in various vision tasks.</a:t>
            </a:r>
            <a:endParaRPr/>
          </a:p>
        </p:txBody>
      </p:sp>
      <p:sp>
        <p:nvSpPr>
          <p:cNvPr id="246" name="Google Shape;246;p28"/>
          <p:cNvSpPr txBox="1"/>
          <p:nvPr/>
        </p:nvSpPr>
        <p:spPr>
          <a:xfrm>
            <a:off x="305575" y="3322246"/>
            <a:ext cx="24120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Font typeface="Arial"/>
              <a:buNone/>
            </a:pPr>
            <a:r>
              <a:rPr lang="en" sz="1500" b="1">
                <a:solidFill>
                  <a:srgbClr val="6792B0"/>
                </a:solidFill>
                <a:latin typeface="Montserrat"/>
                <a:ea typeface="Montserrat"/>
                <a:cs typeface="Montserrat"/>
                <a:sym typeface="Montserrat"/>
              </a:rPr>
              <a:t>Model Training</a:t>
            </a:r>
            <a:endParaRPr sz="700"/>
          </a:p>
        </p:txBody>
      </p:sp>
      <p:sp>
        <p:nvSpPr>
          <p:cNvPr id="247" name="Google Shape;247;p28"/>
          <p:cNvSpPr txBox="1"/>
          <p:nvPr/>
        </p:nvSpPr>
        <p:spPr>
          <a:xfrm>
            <a:off x="305575" y="3663589"/>
            <a:ext cx="2412000" cy="1215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We fine-tune CHiLS on a diverse dataset of CCTV frames, annotated with anomaly labels.</a:t>
            </a:r>
            <a:endParaRPr sz="1000">
              <a:latin typeface="Nunito Sans"/>
              <a:ea typeface="Nunito Sans"/>
              <a:cs typeface="Nunito Sans"/>
              <a:sym typeface="Nunito Sans"/>
            </a:endParaRPr>
          </a:p>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The model learns to associate visual features with textual descriptions, enabling zero-shot classification</a:t>
            </a:r>
            <a:endParaRPr sz="1000">
              <a:latin typeface="Nunito Sans"/>
              <a:ea typeface="Nunito Sans"/>
              <a:cs typeface="Nunito Sans"/>
              <a:sym typeface="Nunito Sans"/>
            </a:endParaRPr>
          </a:p>
          <a:p>
            <a:pPr marL="0" marR="0" lvl="0" indent="0" algn="l" rtl="0">
              <a:lnSpc>
                <a:spcPct val="115000"/>
              </a:lnSpc>
              <a:spcBef>
                <a:spcPts val="0"/>
              </a:spcBef>
              <a:spcAft>
                <a:spcPts val="0"/>
              </a:spcAft>
              <a:buNone/>
            </a:pPr>
            <a:r>
              <a:rPr lang="en" sz="1000" b="0" i="0" u="none" strike="noStrike" cap="none">
                <a:solidFill>
                  <a:srgbClr val="000000"/>
                </a:solidFill>
                <a:latin typeface="Nunito Sans"/>
                <a:ea typeface="Nunito Sans"/>
                <a:cs typeface="Nunito Sans"/>
                <a:sym typeface="Nunito Sans"/>
              </a:rPr>
              <a:t>.</a:t>
            </a:r>
            <a:endParaRPr sz="700"/>
          </a:p>
        </p:txBody>
      </p:sp>
      <p:sp>
        <p:nvSpPr>
          <p:cNvPr id="248" name="Google Shape;248;p28"/>
          <p:cNvSpPr txBox="1"/>
          <p:nvPr/>
        </p:nvSpPr>
        <p:spPr>
          <a:xfrm>
            <a:off x="305575" y="2712151"/>
            <a:ext cx="2412000" cy="7695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01.</a:t>
            </a:r>
            <a:endParaRPr sz="700"/>
          </a:p>
        </p:txBody>
      </p:sp>
      <p:sp>
        <p:nvSpPr>
          <p:cNvPr id="249" name="Google Shape;249;p28"/>
          <p:cNvSpPr txBox="1"/>
          <p:nvPr/>
        </p:nvSpPr>
        <p:spPr>
          <a:xfrm>
            <a:off x="237203" y="2571748"/>
            <a:ext cx="3085800" cy="1692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100" b="1">
                <a:latin typeface="Montserrat"/>
                <a:ea typeface="Montserrat"/>
                <a:cs typeface="Montserrat"/>
                <a:sym typeface="Montserrat"/>
              </a:rPr>
              <a:t>WHAT WE ARE DOING?</a:t>
            </a:r>
            <a:endParaRPr sz="500"/>
          </a:p>
        </p:txBody>
      </p:sp>
      <p:sp>
        <p:nvSpPr>
          <p:cNvPr id="250" name="Google Shape;250;p28"/>
          <p:cNvSpPr txBox="1"/>
          <p:nvPr/>
        </p:nvSpPr>
        <p:spPr>
          <a:xfrm>
            <a:off x="3066569" y="3322246"/>
            <a:ext cx="24120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500" b="1">
                <a:solidFill>
                  <a:srgbClr val="6792B0"/>
                </a:solidFill>
                <a:latin typeface="Montserrat"/>
                <a:ea typeface="Montserrat"/>
                <a:cs typeface="Montserrat"/>
                <a:sym typeface="Montserrat"/>
              </a:rPr>
              <a:t>Real Time Inference</a:t>
            </a:r>
            <a:endParaRPr sz="700"/>
          </a:p>
        </p:txBody>
      </p:sp>
      <p:sp>
        <p:nvSpPr>
          <p:cNvPr id="251" name="Google Shape;251;p28"/>
          <p:cNvSpPr txBox="1"/>
          <p:nvPr/>
        </p:nvSpPr>
        <p:spPr>
          <a:xfrm>
            <a:off x="3003241" y="3663589"/>
            <a:ext cx="2412000" cy="1392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Given a new CCTV frame, CHiLS predicts probabilities for predefined text queries (e.g., “suspicious activity,” “violent behavior”).</a:t>
            </a:r>
            <a:endParaRPr sz="1000">
              <a:latin typeface="Nunito Sans"/>
              <a:ea typeface="Nunito Sans"/>
              <a:cs typeface="Nunito Sans"/>
              <a:sym typeface="Nunito Sans"/>
            </a:endParaRPr>
          </a:p>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If the highest probability exceeds a confidence threshold, we flag the frame as an anomaly</a:t>
            </a:r>
            <a:endParaRPr sz="1000">
              <a:latin typeface="Nunito Sans"/>
              <a:ea typeface="Nunito Sans"/>
              <a:cs typeface="Nunito Sans"/>
              <a:sym typeface="Nunito Sans"/>
            </a:endParaRPr>
          </a:p>
          <a:p>
            <a:pPr marL="0" marR="0" lvl="0" indent="0" algn="l" rtl="0">
              <a:lnSpc>
                <a:spcPct val="115000"/>
              </a:lnSpc>
              <a:spcBef>
                <a:spcPts val="0"/>
              </a:spcBef>
              <a:spcAft>
                <a:spcPts val="0"/>
              </a:spcAft>
              <a:buNone/>
            </a:pPr>
            <a:endParaRPr sz="1000">
              <a:latin typeface="Nunito Sans"/>
              <a:ea typeface="Nunito Sans"/>
              <a:cs typeface="Nunito Sans"/>
              <a:sym typeface="Nunito Sans"/>
            </a:endParaRPr>
          </a:p>
        </p:txBody>
      </p:sp>
      <p:sp>
        <p:nvSpPr>
          <p:cNvPr id="252" name="Google Shape;252;p28"/>
          <p:cNvSpPr txBox="1"/>
          <p:nvPr/>
        </p:nvSpPr>
        <p:spPr>
          <a:xfrm>
            <a:off x="3066569" y="2712151"/>
            <a:ext cx="2412000" cy="7695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02.</a:t>
            </a:r>
            <a:endParaRPr sz="700"/>
          </a:p>
        </p:txBody>
      </p:sp>
      <p:sp>
        <p:nvSpPr>
          <p:cNvPr id="253" name="Google Shape;253;p28"/>
          <p:cNvSpPr txBox="1"/>
          <p:nvPr/>
        </p:nvSpPr>
        <p:spPr>
          <a:xfrm>
            <a:off x="5827563" y="3322246"/>
            <a:ext cx="2412000" cy="231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500" b="1">
                <a:solidFill>
                  <a:srgbClr val="6792B0"/>
                </a:solidFill>
                <a:latin typeface="Montserrat"/>
                <a:ea typeface="Montserrat"/>
                <a:cs typeface="Montserrat"/>
                <a:sym typeface="Montserrat"/>
              </a:rPr>
              <a:t>Alert Generation</a:t>
            </a:r>
            <a:endParaRPr sz="700"/>
          </a:p>
        </p:txBody>
      </p:sp>
      <p:sp>
        <p:nvSpPr>
          <p:cNvPr id="254" name="Google Shape;254;p28"/>
          <p:cNvSpPr txBox="1"/>
          <p:nvPr/>
        </p:nvSpPr>
        <p:spPr>
          <a:xfrm>
            <a:off x="5827563" y="3663589"/>
            <a:ext cx="2412000" cy="861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Anomalies trigger real-time alerts to security personnel or automated systems.</a:t>
            </a:r>
            <a:endParaRPr sz="1000">
              <a:latin typeface="Nunito Sans"/>
              <a:ea typeface="Nunito Sans"/>
              <a:cs typeface="Nunito Sans"/>
              <a:sym typeface="Nunito Sans"/>
            </a:endParaRPr>
          </a:p>
          <a:p>
            <a:pPr marL="0" lvl="0" indent="0" algn="l" rtl="0">
              <a:lnSpc>
                <a:spcPct val="115000"/>
              </a:lnSpc>
              <a:spcBef>
                <a:spcPts val="0"/>
              </a:spcBef>
              <a:spcAft>
                <a:spcPts val="0"/>
              </a:spcAft>
              <a:buClr>
                <a:schemeClr val="dk1"/>
              </a:buClr>
              <a:buSzPts val="1100"/>
              <a:buFont typeface="Arial"/>
              <a:buNone/>
            </a:pPr>
            <a:r>
              <a:rPr lang="en" sz="1000">
                <a:latin typeface="Nunito Sans"/>
                <a:ea typeface="Nunito Sans"/>
                <a:cs typeface="Nunito Sans"/>
                <a:sym typeface="Nunito Sans"/>
              </a:rPr>
              <a:t>Immediate action can be taken to prevent incidents or respond promptly.</a:t>
            </a:r>
            <a:endParaRPr sz="1000">
              <a:latin typeface="Nunito Sans"/>
              <a:ea typeface="Nunito Sans"/>
              <a:cs typeface="Nunito Sans"/>
              <a:sym typeface="Nunito Sans"/>
            </a:endParaRPr>
          </a:p>
          <a:p>
            <a:pPr marL="0" marR="0" lvl="0" indent="0" algn="l" rtl="0">
              <a:lnSpc>
                <a:spcPct val="115000"/>
              </a:lnSpc>
              <a:spcBef>
                <a:spcPts val="0"/>
              </a:spcBef>
              <a:spcAft>
                <a:spcPts val="0"/>
              </a:spcAft>
              <a:buNone/>
            </a:pPr>
            <a:endParaRPr sz="1000">
              <a:latin typeface="Nunito Sans"/>
              <a:ea typeface="Nunito Sans"/>
              <a:cs typeface="Nunito Sans"/>
              <a:sym typeface="Nunito Sans"/>
            </a:endParaRPr>
          </a:p>
        </p:txBody>
      </p:sp>
      <p:sp>
        <p:nvSpPr>
          <p:cNvPr id="255" name="Google Shape;255;p28"/>
          <p:cNvSpPr txBox="1"/>
          <p:nvPr/>
        </p:nvSpPr>
        <p:spPr>
          <a:xfrm>
            <a:off x="5827563" y="2712151"/>
            <a:ext cx="2412000" cy="769500"/>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 sz="5000" b="1" i="0" u="none" strike="noStrike" cap="none">
                <a:solidFill>
                  <a:srgbClr val="6792B0"/>
                </a:solidFill>
                <a:latin typeface="Montserrat"/>
                <a:ea typeface="Montserrat"/>
                <a:cs typeface="Montserrat"/>
                <a:sym typeface="Montserrat"/>
              </a:rPr>
              <a:t>03.</a:t>
            </a:r>
            <a:endParaRPr sz="7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E5E2DD"/>
      </a:lt1>
      <a:dk2>
        <a:srgbClr val="000000"/>
      </a:dk2>
      <a:lt2>
        <a:srgbClr val="6792B0"/>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Words>
  <Application>Microsoft Office PowerPoint</Application>
  <PresentationFormat>On-screen Show (16:9)</PresentationFormat>
  <Paragraphs>65</Paragraphs>
  <Slides>6</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Calibri</vt:lpstr>
      <vt:lpstr>Nunito Sans Black</vt:lpstr>
      <vt:lpstr>Arial</vt:lpstr>
      <vt:lpstr>Nunito Sans</vt:lpstr>
      <vt:lpstr>Roboto Black</vt:lpstr>
      <vt:lpstr>Montserrat</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Siya shahin</cp:lastModifiedBy>
  <cp:revision>1</cp:revision>
  <dcterms:modified xsi:type="dcterms:W3CDTF">2024-03-10T04:48:22Z</dcterms:modified>
</cp:coreProperties>
</file>